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71" r:id="rId11"/>
    <p:sldId id="267" r:id="rId12"/>
    <p:sldId id="268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10776260" cy="6984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02433"/>
            <a:ext cx="9646840" cy="1802631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Практики </a:t>
            </a:r>
            <a:r>
              <a:rPr lang="ru-RU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субъектности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в разных видах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деятельности</a:t>
            </a:r>
            <a:b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Субъектность в </a:t>
            </a:r>
            <a:r>
              <a:rPr lang="ru-RU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обазовательном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процессе:</a:t>
            </a:r>
            <a:b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Осознание. </a:t>
            </a:r>
            <a:r>
              <a:rPr lang="ru-RU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Инсайты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. Концепция,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6400800" cy="62292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Из опыта применения педагогами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39552" y="332656"/>
            <a:ext cx="4205593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Красноярские городские </a:t>
            </a:r>
          </a:p>
          <a:p>
            <a:pPr algn="l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августовские мероприятия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467544" y="260648"/>
            <a:ext cx="4248472" cy="1224136"/>
          </a:xfrm>
          <a:prstGeom prst="frame">
            <a:avLst>
              <a:gd name="adj1" fmla="val 4738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244875"/>
              </p:ext>
            </p:extLst>
          </p:nvPr>
        </p:nvGraphicFramePr>
        <p:xfrm>
          <a:off x="2627784" y="1412776"/>
          <a:ext cx="4494110" cy="4525961"/>
        </p:xfrm>
        <a:graphic>
          <a:graphicData uri="http://schemas.openxmlformats.org/drawingml/2006/table">
            <a:tbl>
              <a:tblPr/>
              <a:tblGrid>
                <a:gridCol w="2247055"/>
                <a:gridCol w="2247055"/>
              </a:tblGrid>
              <a:tr h="9121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Форма 2 - ДО</a:t>
                      </a:r>
                    </a:p>
                  </a:txBody>
                  <a:tcPr marL="4344" marR="4344" marT="4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14">
                <a:tc>
                  <a:txBody>
                    <a:bodyPr/>
                    <a:lstStyle/>
                    <a:p>
                      <a:pPr algn="r" fontAlgn="b"/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44" marR="4344" marT="4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МБДОУ № 204</a:t>
                      </a:r>
                    </a:p>
                  </a:txBody>
                  <a:tcPr marL="4344" marR="4344" marT="43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4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44" marR="4344" marT="4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ФИО ответственного лица: </a:t>
                      </a:r>
                    </a:p>
                  </a:txBody>
                  <a:tcPr marL="4344" marR="4344" marT="4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Аспект</a:t>
                      </a:r>
                    </a:p>
                  </a:txBody>
                  <a:tcPr marL="4344" marR="4344" marT="4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 образование</a:t>
                      </a:r>
                    </a:p>
                  </a:txBody>
                  <a:tcPr marL="4344" marR="4344" marT="4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1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Личностные качества                (не более 5-ти), 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 качества, которые будете формировать…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56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6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24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Универсальные умения ( не более 3) на каждое качество)                 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204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217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755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Процедуры оценивания </a:t>
                      </a:r>
                      <a:b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(что и как оцениваем в поведении и действиях?)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технология оценивания (пед. наблюдение , методики, и т.д. конкретно описать ЧТО смотрим и посредством чего..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Формы и  способы организации деятельности детей педагогом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например ситуации проблемные (и привести примеры ситуаций для формирования выбранного качества), если игры (то перечислить) много не надо , но конкретно те которые формируют умения и качество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660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Описание деятельности детей 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в поведении должно быть, чтобы можно было сделать вывод, что качество или умения сформированы…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Организационно-управленческие условия, созданные педагогу</a:t>
                      </a:r>
                    </a:p>
                  </a:txBody>
                  <a:tcPr marL="4344" marR="4344" marT="4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что вам необходимо от администрации _поддержка плана работы, родит поддержка_среда_курсы_мастер-классы,_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методчасы_личные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консультации_помощь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разработке и реализации проекта</a:t>
                      </a:r>
                    </a:p>
                  </a:txBody>
                  <a:tcPr marL="4344" marR="4344" marT="43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1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Субъектная администрация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Управленческие решения</a:t>
            </a:r>
          </a:p>
          <a:p>
            <a:pPr>
              <a:buFontTx/>
              <a:buChar char="-"/>
            </a:pPr>
            <a:r>
              <a:rPr lang="ru-RU" dirty="0" smtClean="0"/>
              <a:t>Программа развития ДОУ</a:t>
            </a:r>
          </a:p>
          <a:p>
            <a:pPr>
              <a:buFontTx/>
              <a:buChar char="-"/>
            </a:pPr>
            <a:r>
              <a:rPr lang="ru-RU" dirty="0" smtClean="0"/>
              <a:t>ООП ДО </a:t>
            </a:r>
          </a:p>
          <a:p>
            <a:pPr>
              <a:buFontTx/>
              <a:buChar char="-"/>
            </a:pPr>
            <a:r>
              <a:rPr lang="ru-RU" dirty="0" smtClean="0"/>
              <a:t>Конкретизация </a:t>
            </a:r>
            <a:r>
              <a:rPr lang="ru-RU" dirty="0" err="1" smtClean="0"/>
              <a:t>возр</a:t>
            </a:r>
            <a:r>
              <a:rPr lang="ru-RU" dirty="0" smtClean="0"/>
              <a:t>. </a:t>
            </a:r>
            <a:r>
              <a:rPr lang="ru-RU" dirty="0" err="1" smtClean="0"/>
              <a:t>хар</a:t>
            </a:r>
            <a:r>
              <a:rPr lang="ru-RU" dirty="0" smtClean="0"/>
              <a:t>-к (критерии </a:t>
            </a:r>
            <a:r>
              <a:rPr lang="ru-RU" dirty="0" err="1" smtClean="0"/>
              <a:t>онтогенестической</a:t>
            </a:r>
            <a:r>
              <a:rPr lang="ru-RU" dirty="0" smtClean="0"/>
              <a:t> изменчивости с учетом сензитивных периодов психофизического развития детей дошкольного возраста)</a:t>
            </a:r>
          </a:p>
          <a:p>
            <a:pPr>
              <a:buFontTx/>
              <a:buChar char="-"/>
            </a:pPr>
            <a:r>
              <a:rPr lang="ru-RU" dirty="0" smtClean="0"/>
              <a:t>Гибкий режим дня</a:t>
            </a:r>
          </a:p>
          <a:p>
            <a:pPr>
              <a:buFontTx/>
              <a:buChar char="-"/>
            </a:pPr>
            <a:r>
              <a:rPr lang="ru-RU" dirty="0" smtClean="0"/>
              <a:t>Внедрение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 упражнений</a:t>
            </a:r>
          </a:p>
          <a:p>
            <a:pPr>
              <a:buFontTx/>
              <a:buChar char="-"/>
            </a:pPr>
            <a:r>
              <a:rPr lang="ru-RU" dirty="0" smtClean="0"/>
              <a:t>Формы взаимодействия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Годовое планирование</a:t>
            </a:r>
          </a:p>
          <a:p>
            <a:pPr marL="0" indent="0">
              <a:buNone/>
            </a:pPr>
            <a:r>
              <a:rPr lang="ru-RU" dirty="0" err="1" smtClean="0"/>
              <a:t>Пед</a:t>
            </a:r>
            <a:r>
              <a:rPr lang="ru-RU" dirty="0" smtClean="0"/>
              <a:t>. наблюдение – Портфолио</a:t>
            </a:r>
          </a:p>
          <a:p>
            <a:pPr marL="0" indent="0">
              <a:buNone/>
            </a:pPr>
            <a:r>
              <a:rPr lang="ru-RU" b="1" dirty="0" smtClean="0"/>
              <a:t>Персонифицированная программа развития педагога</a:t>
            </a:r>
          </a:p>
          <a:p>
            <a:pPr>
              <a:buFontTx/>
              <a:buChar char="-"/>
            </a:pPr>
            <a:r>
              <a:rPr lang="ru-RU" dirty="0" smtClean="0"/>
              <a:t>Лист самооценки</a:t>
            </a:r>
          </a:p>
          <a:p>
            <a:pPr>
              <a:buFontTx/>
              <a:buChar char="-"/>
            </a:pPr>
            <a:r>
              <a:rPr lang="ru-RU" dirty="0" smtClean="0"/>
              <a:t>Оценка комиссии</a:t>
            </a:r>
          </a:p>
          <a:p>
            <a:pPr>
              <a:buFontTx/>
              <a:buChar char="-"/>
            </a:pPr>
            <a:r>
              <a:rPr lang="ru-RU" dirty="0" smtClean="0"/>
              <a:t>Карта проф. </a:t>
            </a:r>
            <a:r>
              <a:rPr lang="ru-RU" dirty="0"/>
              <a:t>к</a:t>
            </a:r>
            <a:r>
              <a:rPr lang="ru-RU" dirty="0" smtClean="0"/>
              <a:t>омпетенций педагога во время образовательной деятельности</a:t>
            </a:r>
          </a:p>
          <a:p>
            <a:pPr>
              <a:buFontTx/>
              <a:buChar char="-"/>
            </a:pPr>
            <a:r>
              <a:rPr lang="ru-RU" dirty="0" smtClean="0"/>
              <a:t>Диагностические методики (</a:t>
            </a:r>
            <a:r>
              <a:rPr lang="ru-RU" dirty="0" err="1" smtClean="0"/>
              <a:t>субъектность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ВСОКО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4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Практическая часть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«Планирование образовательной деятельности через осознанность»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5653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  <p:pic>
        <p:nvPicPr>
          <p:cNvPr id="1026" name="Picture 2" descr="C:\Users\1\Desktop\slide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748464" cy="63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32656"/>
            <a:ext cx="5715000" cy="4286250"/>
          </a:xfrm>
        </p:spPr>
      </p:pic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63888" y="4857040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         Директор </a:t>
            </a:r>
            <a:r>
              <a:rPr lang="ru-RU" sz="2400" b="1" dirty="0">
                <a:solidFill>
                  <a:prstClr val="black"/>
                </a:solidFill>
              </a:rPr>
              <a:t>«Школы </a:t>
            </a:r>
            <a:r>
              <a:rPr lang="ru-RU" sz="2400" b="1" dirty="0" err="1">
                <a:solidFill>
                  <a:prstClr val="black"/>
                </a:solidFill>
              </a:rPr>
              <a:t>антропоники</a:t>
            </a:r>
            <a:r>
              <a:rPr lang="ru-RU" sz="2400" b="1" dirty="0">
                <a:solidFill>
                  <a:prstClr val="black"/>
                </a:solidFill>
              </a:rPr>
              <a:t>»</a:t>
            </a:r>
          </a:p>
          <a:p>
            <a:pPr lvl="0" algn="r"/>
            <a:r>
              <a:rPr lang="ru-RU" sz="2400" b="1" dirty="0">
                <a:solidFill>
                  <a:prstClr val="black"/>
                </a:solidFill>
              </a:rPr>
              <a:t>г</a:t>
            </a:r>
            <a:r>
              <a:rPr lang="ru-RU" sz="2400" b="1" dirty="0" smtClean="0">
                <a:solidFill>
                  <a:prstClr val="black"/>
                </a:solidFill>
              </a:rPr>
              <a:t>. </a:t>
            </a:r>
            <a:r>
              <a:rPr lang="ru-RU" sz="2400" b="1" dirty="0">
                <a:solidFill>
                  <a:prstClr val="black"/>
                </a:solidFill>
              </a:rPr>
              <a:t>Красноярск</a:t>
            </a: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3" y="3231831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VUCA </a:t>
            </a:r>
            <a:r>
              <a:rPr lang="ru-RU" b="1" dirty="0"/>
              <a:t>мир: что </a:t>
            </a:r>
            <a:r>
              <a:rPr lang="ru-RU" b="1" dirty="0" smtClean="0"/>
              <a:t>это?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59"/>
            <a:ext cx="8023749" cy="4320480"/>
          </a:xfrm>
        </p:spPr>
      </p:pic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10" y="836712"/>
            <a:ext cx="8229600" cy="5289451"/>
          </a:xfrm>
        </p:spPr>
        <p:txBody>
          <a:bodyPr/>
          <a:lstStyle/>
          <a:p>
            <a:r>
              <a:rPr lang="ru-RU" b="1" dirty="0">
                <a:solidFill>
                  <a:srgbClr val="404040"/>
                </a:solidFill>
                <a:latin typeface="-apple-system"/>
              </a:rPr>
              <a:t>VUCA </a:t>
            </a:r>
            <a:r>
              <a:rPr lang="ru-RU" dirty="0">
                <a:solidFill>
                  <a:srgbClr val="404040"/>
                </a:solidFill>
                <a:latin typeface="-apple-system"/>
              </a:rPr>
              <a:t>– это первые буквы четырех слов: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404040"/>
                </a:solidFill>
                <a:latin typeface="-apple-system"/>
              </a:rPr>
              <a:t>volatility</a:t>
            </a:r>
            <a:r>
              <a:rPr lang="ru-RU" b="1" dirty="0">
                <a:solidFill>
                  <a:srgbClr val="404040"/>
                </a:solidFill>
                <a:latin typeface="-apple-system"/>
              </a:rPr>
              <a:t> </a:t>
            </a:r>
            <a:r>
              <a:rPr lang="ru-RU" dirty="0">
                <a:solidFill>
                  <a:srgbClr val="404040"/>
                </a:solidFill>
                <a:latin typeface="-apple-system"/>
              </a:rPr>
              <a:t>– нестабильность, изменчивость;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404040"/>
                </a:solidFill>
                <a:latin typeface="-apple-system"/>
              </a:rPr>
              <a:t>uncertainty</a:t>
            </a:r>
            <a:r>
              <a:rPr lang="ru-RU" dirty="0">
                <a:solidFill>
                  <a:srgbClr val="404040"/>
                </a:solidFill>
                <a:latin typeface="-apple-system"/>
              </a:rPr>
              <a:t> – неопределенность;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404040"/>
                </a:solidFill>
                <a:latin typeface="-apple-system"/>
              </a:rPr>
              <a:t>complexity</a:t>
            </a:r>
            <a:r>
              <a:rPr lang="ru-RU" b="1" dirty="0">
                <a:solidFill>
                  <a:srgbClr val="404040"/>
                </a:solidFill>
                <a:latin typeface="-apple-system"/>
              </a:rPr>
              <a:t> </a:t>
            </a:r>
            <a:r>
              <a:rPr lang="ru-RU" dirty="0">
                <a:solidFill>
                  <a:srgbClr val="404040"/>
                </a:solidFill>
                <a:latin typeface="-apple-system"/>
              </a:rPr>
              <a:t>– сложность;</a:t>
            </a:r>
          </a:p>
          <a:p>
            <a:pPr>
              <a:buFont typeface="Arial"/>
              <a:buChar char="•"/>
            </a:pPr>
            <a:r>
              <a:rPr lang="ru-RU" b="1" dirty="0" err="1">
                <a:solidFill>
                  <a:srgbClr val="404040"/>
                </a:solidFill>
                <a:latin typeface="-apple-system"/>
              </a:rPr>
              <a:t>ambiguity</a:t>
            </a:r>
            <a:r>
              <a:rPr lang="ru-RU" b="1" dirty="0">
                <a:solidFill>
                  <a:srgbClr val="404040"/>
                </a:solidFill>
                <a:latin typeface="-apple-system"/>
              </a:rPr>
              <a:t> </a:t>
            </a:r>
            <a:r>
              <a:rPr lang="ru-RU" dirty="0">
                <a:solidFill>
                  <a:srgbClr val="404040"/>
                </a:solidFill>
                <a:latin typeface="-apple-system"/>
              </a:rPr>
              <a:t>– неясность, неоднозначность, двусмысленность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выжить </a:t>
            </a:r>
            <a:r>
              <a:rPr lang="ru-RU" b="1" dirty="0"/>
              <a:t>в VUKA – </a:t>
            </a:r>
            <a:r>
              <a:rPr lang="ru-RU" b="1" dirty="0" err="1" smtClean="0"/>
              <a:t>world</a:t>
            </a:r>
            <a:r>
              <a:rPr lang="ru-RU" b="1" dirty="0" smtClean="0"/>
              <a:t>?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53244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Люди с определенными качествами……..с </a:t>
            </a:r>
            <a:endParaRPr lang="ru-RU" sz="2400" dirty="0"/>
          </a:p>
          <a:p>
            <a:r>
              <a:rPr lang="ru-RU" sz="2400" dirty="0"/>
              <a:t>гибким умом;</a:t>
            </a:r>
          </a:p>
          <a:p>
            <a:r>
              <a:rPr lang="ru-RU" sz="2400" dirty="0"/>
              <a:t>способностью к быстрому анализу;</a:t>
            </a:r>
          </a:p>
          <a:p>
            <a:r>
              <a:rPr lang="ru-RU" sz="2400" dirty="0"/>
              <a:t>нестандартным мышлением;</a:t>
            </a:r>
          </a:p>
          <a:p>
            <a:r>
              <a:rPr lang="ru-RU" sz="2400" dirty="0"/>
              <a:t>креативностью;</a:t>
            </a:r>
          </a:p>
          <a:p>
            <a:r>
              <a:rPr lang="ru-RU" sz="2400" dirty="0"/>
              <a:t>высоким уровнем интеллекта;</a:t>
            </a:r>
          </a:p>
          <a:p>
            <a:r>
              <a:rPr lang="ru-RU" sz="2400" dirty="0"/>
              <a:t>хорошей межличностной чувствительностью – легко находят общий язык с другими;</a:t>
            </a:r>
          </a:p>
          <a:p>
            <a:r>
              <a:rPr lang="ru-RU" sz="2400" dirty="0"/>
              <a:t>умением с любопытством воспринимать новое.</a:t>
            </a:r>
          </a:p>
          <a:p>
            <a:pPr marL="0" indent="0">
              <a:buNone/>
            </a:pPr>
            <a:r>
              <a:rPr lang="ru-RU" sz="2400" b="1" dirty="0"/>
              <a:t>Это психически зрелые люди, которые охотно подбирают несколько вариантов решений к проблемным ситуациям, не паникуют при сложностях, дружат с интуицией.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10390">
            <a:off x="899516" y="191683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prstClr val="black"/>
                </a:solidFill>
              </a:rPr>
              <a:t>Почему </a:t>
            </a:r>
            <a:r>
              <a:rPr lang="ru-RU" sz="6000" b="1" dirty="0" err="1" smtClean="0">
                <a:solidFill>
                  <a:prstClr val="black"/>
                </a:solidFill>
              </a:rPr>
              <a:t>субъектность</a:t>
            </a:r>
            <a:r>
              <a:rPr lang="ru-RU" sz="6000" b="1" dirty="0" smtClean="0">
                <a:solidFill>
                  <a:prstClr val="black"/>
                </a:solidFill>
              </a:rPr>
              <a:t>? </a:t>
            </a:r>
            <a:r>
              <a:rPr lang="ru-RU" sz="6000" b="1" dirty="0">
                <a:solidFill>
                  <a:prstClr val="black"/>
                </a:solidFill>
              </a:rPr>
              <a:t/>
            </a:r>
            <a:br>
              <a:rPr lang="ru-RU" sz="6000" b="1" dirty="0">
                <a:solidFill>
                  <a:prstClr val="black"/>
                </a:solidFill>
              </a:rPr>
            </a:br>
            <a:endParaRPr lang="ru-RU" sz="60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Субъект - это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</a:t>
            </a:r>
          </a:p>
          <a:p>
            <a:r>
              <a:rPr lang="ru-RU" dirty="0" smtClean="0"/>
              <a:t>Ставит цель </a:t>
            </a:r>
          </a:p>
          <a:p>
            <a:r>
              <a:rPr lang="ru-RU" dirty="0" smtClean="0"/>
              <a:t>Активный – идет на результат</a:t>
            </a:r>
          </a:p>
          <a:p>
            <a:r>
              <a:rPr lang="ru-RU" dirty="0" smtClean="0"/>
              <a:t>Планирует шаги</a:t>
            </a:r>
          </a:p>
          <a:p>
            <a:r>
              <a:rPr lang="ru-RU" dirty="0" smtClean="0"/>
              <a:t>Делает выбор, за который несет ответственность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5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Шаги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Портрет ВЫПУСКНИКА по ФГОС  ДО –</a:t>
            </a:r>
          </a:p>
          <a:p>
            <a:r>
              <a:rPr lang="ru-RU" dirty="0" smtClean="0"/>
              <a:t>Портрет Педагога</a:t>
            </a:r>
          </a:p>
          <a:p>
            <a:r>
              <a:rPr lang="ru-RU" dirty="0" smtClean="0"/>
              <a:t>Формы взаимодействия субъектов</a:t>
            </a:r>
          </a:p>
          <a:p>
            <a:r>
              <a:rPr lang="ru-RU" dirty="0" smtClean="0"/>
              <a:t>Планирование годовых задач  ДОУ от дефицитных личностных качеств воспитанников.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30632" y="3231832"/>
            <a:ext cx="6858000" cy="39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36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362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Практики субъектности  в разных видах деятельности  Субъектность в обазовательном процессе: Осознание. Инсайты. Концепция,</vt:lpstr>
      <vt:lpstr>Презентация PowerPoint</vt:lpstr>
      <vt:lpstr>Презентация PowerPoint</vt:lpstr>
      <vt:lpstr>VUCA мир: что это? </vt:lpstr>
      <vt:lpstr>Презентация PowerPoint</vt:lpstr>
      <vt:lpstr>Как выжить в VUKA – world?  </vt:lpstr>
      <vt:lpstr>Почему субъектность?  </vt:lpstr>
      <vt:lpstr>Субъект - это </vt:lpstr>
      <vt:lpstr>Шаги</vt:lpstr>
      <vt:lpstr>Презентация PowerPoint</vt:lpstr>
      <vt:lpstr>Субъектная администрация</vt:lpstr>
      <vt:lpstr>Презентация PowerPoint</vt:lpstr>
      <vt:lpstr>Практическая часть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Практики субъектности  в разных видах деятельности</dc:title>
  <dc:creator>1</dc:creator>
  <cp:lastModifiedBy>1</cp:lastModifiedBy>
  <cp:revision>10</cp:revision>
  <dcterms:modified xsi:type="dcterms:W3CDTF">2019-08-22T01:44:38Z</dcterms:modified>
</cp:coreProperties>
</file>